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39"/>
    <p:restoredTop sz="94687"/>
  </p:normalViewPr>
  <p:slideViewPr>
    <p:cSldViewPr snapToGrid="0">
      <p:cViewPr varScale="1">
        <p:scale>
          <a:sx n="157" d="100"/>
          <a:sy n="157" d="100"/>
        </p:scale>
        <p:origin x="200" y="8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70EF3-4BCF-6487-9A05-6DA8E85FBA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5B4459-D1D9-C382-1FFE-967A3FCC1E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37AFA-98F7-E042-EA8F-61A198135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03B48-6AD7-3080-76A8-6670EA391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EB6A8-C734-BB84-485F-191DC66FD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92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1639E-1112-BA0D-6B08-7484C393E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F64628-97C6-82F9-09AA-2369BFD36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FF31C-F982-B0A7-7AFE-138AACF8F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503CC-968D-CFCE-CE51-4CA05B0A0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EEB39-5D01-3CE1-093C-C435275BF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859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CE41-DA3C-4793-F222-56A93DFEBB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046FF-4455-489D-B260-118AD7E8E7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0C38C-779C-B0D6-1E9B-90D297533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88FE5-C6D3-A766-5F45-09058F2D4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9A5B0-0BE1-4241-DE89-97478573D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24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F4E0A-F7CB-1966-6ED9-E4643F9CC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37740-39F0-8442-7A53-4562C0A3A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40FB8-6034-98EB-7E24-9168D1486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D4019-43CA-1182-0F7D-B69FDA546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2CF9E-4152-2BA5-F742-85934F4F0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598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7DDD1-B7FD-3E3E-A0C1-2A834313F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CC3EE-15BD-E33D-80D0-8D1FB8DED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67E85-11E0-C57F-0956-460908223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E8F84-BA37-78F3-938F-AC95E3799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411C3-D898-C6BF-4F53-C4FC89D5F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65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88A56-3480-4940-AE25-06F09B19D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427D7-F5EE-7C69-D123-CC0D54B9C1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2A424B-2933-B2F3-7234-D2D0D554AE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A1E19C-EDEE-4A47-3D43-63AE24F65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207A1-BDB9-B22F-A961-D6CC0F60A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11D177-ECC9-00EB-5974-EE61BE8DF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140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C4901-043A-810A-4EA8-938C2F45F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D2EEB0-ABFD-9609-727C-BCFE1B6375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E52EE2-96BE-1E8A-B34D-B347335C0A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3096A7-419E-C856-E4E1-A5B79DD13B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5CDE96-FFD6-8F28-E129-F3F02AB23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B9AEBB-381C-82F9-C5BF-F2CFF9C85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7B6AFA-5F81-7FF0-7029-3EA3B5628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8F2434-0CF9-E3A4-9AF3-3ED1B668A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412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07649-3613-6F35-445C-6E3A58CC2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C48EFD-4BD4-2CD9-DF3D-03981DD48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785127-9F1A-F89B-C8B8-45E2CBB90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26F1BB-57EF-ACBC-2A2D-5E9973201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14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23C9AC-2B81-699E-AF2F-988B9F4BE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C7803D-B512-CB25-D9AB-1B4BE0740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CCAF7E-8037-BAAC-0938-525CD2E88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51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26291-E40E-94F0-0D28-8364D993C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604C1-C2A5-F56D-F339-F7FCEF39AF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C86023-3ED9-0C7D-FA17-04F98B758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2B2404-0D18-054E-4060-381C2A8F1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FE6D57-1637-82F0-FAC2-31C4DC63E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A66BB-D480-AB21-2361-D7C5A3739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21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B5838-1671-6E78-EA2A-540D9D8C8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746CB7-87A7-9C08-9CA4-93C83F7322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F71C5B-6655-3F6F-BCAE-4D756414F9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649A2C-A379-BD8C-867C-B7DBE1DAB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5084C4-E577-6E82-A770-A93F6BC03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13ABB8-3517-A871-0F64-0B0AE53F0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55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F1B41D-DF51-AD7D-107B-8031DEF59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0DBE19-875A-C03E-8064-50DC1E1F8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AD9A8-2342-6133-EAC8-2DF80C5E46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DB8C7A-97E5-8449-A098-582F9DF3F2C2}" type="datetimeFigureOut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B2C16-C088-CD2E-9752-30E4BD08F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D42A7-B2B3-1B13-AFF9-2364C8F96B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14B33-8318-B54C-8037-21CEEE62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67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stomShape 2">
            <a:extLst>
              <a:ext uri="{FF2B5EF4-FFF2-40B4-BE49-F238E27FC236}">
                <a16:creationId xmlns:a16="http://schemas.microsoft.com/office/drawing/2014/main" id="{2176DA50-68C7-A2A2-E7E7-89424EBC248A}"/>
              </a:ext>
            </a:extLst>
          </p:cNvPr>
          <p:cNvSpPr/>
          <p:nvPr/>
        </p:nvSpPr>
        <p:spPr>
          <a:xfrm>
            <a:off x="4354022" y="6266762"/>
            <a:ext cx="3483956" cy="435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300" b="0" strike="noStrike" spc="-1" dirty="0">
                <a:solidFill>
                  <a:srgbClr val="8B8B8B"/>
                </a:solidFill>
                <a:latin typeface="Calibri"/>
                <a:ea typeface="DejaVu Sans"/>
              </a:rPr>
              <a:t>iSTAGING – NiChart meeting, 02/28/2024</a:t>
            </a:r>
            <a:endParaRPr lang="en-US" sz="1300" b="0" strike="noStrike" spc="-1" dirty="0">
              <a:latin typeface="Arial"/>
            </a:endParaRPr>
          </a:p>
        </p:txBody>
      </p:sp>
      <p:sp>
        <p:nvSpPr>
          <p:cNvPr id="7" name="Line 4">
            <a:extLst>
              <a:ext uri="{FF2B5EF4-FFF2-40B4-BE49-F238E27FC236}">
                <a16:creationId xmlns:a16="http://schemas.microsoft.com/office/drawing/2014/main" id="{24155EBE-13B7-CEBF-0511-A4201351630A}"/>
              </a:ext>
            </a:extLst>
          </p:cNvPr>
          <p:cNvSpPr/>
          <p:nvPr/>
        </p:nvSpPr>
        <p:spPr>
          <a:xfrm>
            <a:off x="0" y="5943599"/>
            <a:ext cx="12192000" cy="3453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Line 5">
            <a:extLst>
              <a:ext uri="{FF2B5EF4-FFF2-40B4-BE49-F238E27FC236}">
                <a16:creationId xmlns:a16="http://schemas.microsoft.com/office/drawing/2014/main" id="{145686F8-7097-E838-97B3-966A8DD73748}"/>
              </a:ext>
            </a:extLst>
          </p:cNvPr>
          <p:cNvSpPr/>
          <p:nvPr/>
        </p:nvSpPr>
        <p:spPr>
          <a:xfrm flipV="1">
            <a:off x="0" y="876420"/>
            <a:ext cx="12192000" cy="3453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B29C98-25FC-A53C-1462-DB19F879B05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1440" y="81000"/>
            <a:ext cx="2606400" cy="737280"/>
          </a:xfrm>
          <a:prstGeom prst="rect">
            <a:avLst/>
          </a:prstGeom>
          <a:ln>
            <a:noFill/>
          </a:ln>
        </p:spPr>
      </p:pic>
      <p:sp>
        <p:nvSpPr>
          <p:cNvPr id="10" name="CustomShape 6">
            <a:extLst>
              <a:ext uri="{FF2B5EF4-FFF2-40B4-BE49-F238E27FC236}">
                <a16:creationId xmlns:a16="http://schemas.microsoft.com/office/drawing/2014/main" id="{CDBA3122-C827-FD16-D7C0-879596AC0EB0}"/>
              </a:ext>
            </a:extLst>
          </p:cNvPr>
          <p:cNvSpPr/>
          <p:nvPr/>
        </p:nvSpPr>
        <p:spPr>
          <a:xfrm>
            <a:off x="9540960" y="22860"/>
            <a:ext cx="2651040" cy="85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B0"/>
                </a:solidFill>
                <a:latin typeface="Arial"/>
                <a:ea typeface="DejaVu Sans"/>
              </a:rPr>
              <a:t>Artificial Intelligence in Biomedical Imaging Lab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B0"/>
                </a:solidFill>
                <a:latin typeface="Arial"/>
                <a:ea typeface="DejaVu Sans"/>
              </a:rPr>
              <a:t>(AIBIL – CBICA - UPENN) 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600" b="0" strike="noStrike" spc="-1" dirty="0">
              <a:latin typeface="Arial"/>
            </a:endParaRPr>
          </a:p>
        </p:txBody>
      </p:sp>
      <p:pic>
        <p:nvPicPr>
          <p:cNvPr id="12" name="Picture 11" descr="A colorful brain with white border&#10;&#10;Description automatically generated">
            <a:extLst>
              <a:ext uri="{FF2B5EF4-FFF2-40B4-BE49-F238E27FC236}">
                <a16:creationId xmlns:a16="http://schemas.microsoft.com/office/drawing/2014/main" id="{62C0A8C8-FFD1-07E7-F880-B32C16436E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065" y="1357719"/>
            <a:ext cx="2013869" cy="201386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CF64FBD-87B6-0FB8-272F-945162331ED0}"/>
              </a:ext>
            </a:extLst>
          </p:cNvPr>
          <p:cNvSpPr txBox="1"/>
          <p:nvPr/>
        </p:nvSpPr>
        <p:spPr>
          <a:xfrm>
            <a:off x="3049904" y="3494455"/>
            <a:ext cx="625411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7A5471"/>
                </a:solidFill>
                <a:effectLst/>
                <a:latin typeface="Arial" panose="020B0604020202020204" pitchFamily="34" charset="0"/>
              </a:rPr>
              <a:t>NiChart:</a:t>
            </a:r>
            <a:r>
              <a:rPr lang="el-GR" sz="2400" b="1" i="0" dirty="0">
                <a:solidFill>
                  <a:srgbClr val="7A547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i="0" dirty="0">
                <a:solidFill>
                  <a:srgbClr val="800080"/>
                </a:solidFill>
                <a:effectLst/>
                <a:latin typeface="Arial" panose="020B0604020202020204" pitchFamily="34" charset="0"/>
              </a:rPr>
              <a:t>Neuro Imaging Chart of AI-based Imaging Biomarkers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11379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5">
            <a:extLst>
              <a:ext uri="{FF2B5EF4-FFF2-40B4-BE49-F238E27FC236}">
                <a16:creationId xmlns:a16="http://schemas.microsoft.com/office/drawing/2014/main" id="{145686F8-7097-E838-97B3-966A8DD73748}"/>
              </a:ext>
            </a:extLst>
          </p:cNvPr>
          <p:cNvSpPr/>
          <p:nvPr/>
        </p:nvSpPr>
        <p:spPr>
          <a:xfrm flipV="1">
            <a:off x="0" y="876420"/>
            <a:ext cx="12192000" cy="3453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B29C98-25FC-A53C-1462-DB19F879B05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1440" y="81000"/>
            <a:ext cx="2606400" cy="737280"/>
          </a:xfrm>
          <a:prstGeom prst="rect">
            <a:avLst/>
          </a:prstGeom>
          <a:ln>
            <a:noFill/>
          </a:ln>
        </p:spPr>
      </p:pic>
      <p:sp>
        <p:nvSpPr>
          <p:cNvPr id="10" name="CustomShape 6">
            <a:extLst>
              <a:ext uri="{FF2B5EF4-FFF2-40B4-BE49-F238E27FC236}">
                <a16:creationId xmlns:a16="http://schemas.microsoft.com/office/drawing/2014/main" id="{CDBA3122-C827-FD16-D7C0-879596AC0EB0}"/>
              </a:ext>
            </a:extLst>
          </p:cNvPr>
          <p:cNvSpPr/>
          <p:nvPr/>
        </p:nvSpPr>
        <p:spPr>
          <a:xfrm>
            <a:off x="9540960" y="22860"/>
            <a:ext cx="2651040" cy="85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B0"/>
                </a:solidFill>
                <a:latin typeface="Arial"/>
                <a:ea typeface="DejaVu Sans"/>
              </a:rPr>
              <a:t>Artificial Intelligence in Biomedical Imaging Lab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B0"/>
                </a:solidFill>
                <a:latin typeface="Arial"/>
                <a:ea typeface="DejaVu Sans"/>
              </a:rPr>
              <a:t>(AIBIL – CBICA - UPENN) 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600" b="0" strike="noStrike" spc="-1" dirty="0">
              <a:latin typeface="Arial"/>
            </a:endParaRPr>
          </a:p>
        </p:txBody>
      </p:sp>
      <p:pic>
        <p:nvPicPr>
          <p:cNvPr id="2" name="Picture 1" descr="A colorful brain with white border&#10;&#10;Description automatically generated">
            <a:extLst>
              <a:ext uri="{FF2B5EF4-FFF2-40B4-BE49-F238E27FC236}">
                <a16:creationId xmlns:a16="http://schemas.microsoft.com/office/drawing/2014/main" id="{9D11E051-DC2A-2A11-2CB2-6F3CF94C64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72" y="-6566"/>
            <a:ext cx="900255" cy="900255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F0042C0-CBD8-E6C2-D9A4-AA8581366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8085" y="1318260"/>
            <a:ext cx="5157787" cy="49704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/>
              <a:t>NiChart is a framework to:</a:t>
            </a:r>
          </a:p>
          <a:p>
            <a:r>
              <a:rPr lang="en-US" sz="1800" dirty="0"/>
              <a:t>process multi-modal MRI images, </a:t>
            </a:r>
          </a:p>
          <a:p>
            <a:r>
              <a:rPr lang="en-US" sz="1800" dirty="0"/>
              <a:t>harmonize to reference data, </a:t>
            </a:r>
          </a:p>
          <a:p>
            <a:r>
              <a:rPr lang="en-US" sz="1800" dirty="0"/>
              <a:t>apply and contribute machine learning models,</a:t>
            </a:r>
          </a:p>
          <a:p>
            <a:r>
              <a:rPr lang="en-US" sz="1800" dirty="0"/>
              <a:t>derive individualized biomarkers,</a:t>
            </a:r>
          </a:p>
          <a:p>
            <a:r>
              <a:rPr lang="en-US" sz="1800" dirty="0"/>
              <a:t>visualize the results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C1598F5-F5B4-CD7C-90EB-869C2B9BE6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318260"/>
            <a:ext cx="5183188" cy="512420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/>
              <a:t>NiChart consists of a set of modular but integrated software tools for neuroimaging research, and a cloud-based web application to provide wide access to these tools.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600" dirty="0"/>
              <a:t>sMRI</a:t>
            </a:r>
          </a:p>
          <a:p>
            <a:pPr lvl="1"/>
            <a:r>
              <a:rPr lang="en-US" sz="1200" dirty="0"/>
              <a:t>DLICV + DLMUSE pipeline (</a:t>
            </a:r>
            <a:r>
              <a:rPr lang="en-US" sz="1200" dirty="0" err="1"/>
              <a:t>skullstripping</a:t>
            </a:r>
            <a:r>
              <a:rPr lang="en-US" sz="1200" dirty="0"/>
              <a:t> + segmentation)</a:t>
            </a:r>
          </a:p>
          <a:p>
            <a:pPr lvl="1"/>
            <a:r>
              <a:rPr lang="en-US" sz="1200" dirty="0"/>
              <a:t>DLWMLS (white matter lesion segmentation)</a:t>
            </a:r>
          </a:p>
          <a:p>
            <a:pPr lvl="1"/>
            <a:r>
              <a:rPr lang="en-US" sz="1200" dirty="0" err="1"/>
              <a:t>sopNMF</a:t>
            </a:r>
            <a:r>
              <a:rPr lang="en-US" sz="1200" dirty="0"/>
              <a:t> (</a:t>
            </a:r>
            <a:r>
              <a:rPr lang="en-US" sz="105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multivariate structural analysis</a:t>
            </a:r>
            <a:endParaRPr lang="en-US" sz="1200" b="0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</a:rPr>
              <a:t>DTI</a:t>
            </a:r>
          </a:p>
          <a:p>
            <a:pPr lvl="1"/>
            <a:r>
              <a:rPr lang="en-US" sz="1200" dirty="0" err="1"/>
              <a:t>QSIPrep</a:t>
            </a:r>
            <a:r>
              <a:rPr lang="en-US" sz="1200" dirty="0"/>
              <a:t> (</a:t>
            </a:r>
            <a:r>
              <a:rPr lang="en-US" sz="105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BIDS-app methodology for preprocessing &amp; multiple operations)</a:t>
            </a:r>
          </a:p>
          <a:p>
            <a:r>
              <a:rPr lang="en-US" sz="1600" dirty="0"/>
              <a:t>fMRI</a:t>
            </a:r>
          </a:p>
          <a:p>
            <a:pPr lvl="1"/>
            <a:r>
              <a:rPr lang="en-US" sz="1200" dirty="0"/>
              <a:t>fMRIPrep (task based and </a:t>
            </a:r>
            <a:r>
              <a:rPr lang="en-US" sz="1200" dirty="0" err="1"/>
              <a:t>rsfMRI</a:t>
            </a:r>
            <a:r>
              <a:rPr lang="en-US" sz="1200" dirty="0"/>
              <a:t> </a:t>
            </a:r>
            <a:r>
              <a:rPr lang="en-US" sz="105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preprocessing pipeline using FSL, ANTs, </a:t>
            </a:r>
            <a:r>
              <a:rPr lang="en-US" sz="105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FreeSurfer</a:t>
            </a:r>
            <a:r>
              <a:rPr lang="en-US" sz="105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and AFNI)</a:t>
            </a:r>
          </a:p>
          <a:p>
            <a:pPr lvl="1"/>
            <a:r>
              <a:rPr lang="en-US" sz="1200" dirty="0" err="1"/>
              <a:t>XCPEngine</a:t>
            </a:r>
            <a:r>
              <a:rPr lang="en-US" sz="1200" dirty="0"/>
              <a:t> (</a:t>
            </a:r>
            <a:r>
              <a:rPr lang="en-US" sz="105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processing multimodal neuroimages)</a:t>
            </a:r>
          </a:p>
          <a:p>
            <a:pPr lvl="1"/>
            <a:r>
              <a:rPr lang="en-US" sz="1050" dirty="0" err="1">
                <a:solidFill>
                  <a:srgbClr val="000000"/>
                </a:solidFill>
                <a:latin typeface="Open Sans" panose="020B0606030504020204" pitchFamily="34" charset="0"/>
              </a:rPr>
              <a:t>pNet</a:t>
            </a:r>
            <a:r>
              <a:rPr lang="en-US" sz="1050" dirty="0">
                <a:solidFill>
                  <a:srgbClr val="000000"/>
                </a:solidFill>
                <a:latin typeface="Open Sans" panose="020B0606030504020204" pitchFamily="34" charset="0"/>
              </a:rPr>
              <a:t> (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personalized functional network computation and visualization</a:t>
            </a:r>
          </a:p>
          <a:p>
            <a:r>
              <a:rPr lang="en-US" sz="1600" dirty="0"/>
              <a:t>Harmonization</a:t>
            </a:r>
          </a:p>
          <a:p>
            <a:pPr lvl="1"/>
            <a:r>
              <a:rPr lang="en-US" sz="1200" dirty="0"/>
              <a:t>Combat family of Statistical Harmonization Tools</a:t>
            </a:r>
          </a:p>
          <a:p>
            <a:r>
              <a:rPr lang="en-US" sz="1600" dirty="0"/>
              <a:t>ML</a:t>
            </a:r>
          </a:p>
          <a:p>
            <a:pPr lvl="1"/>
            <a:r>
              <a:rPr lang="en-US" sz="105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SPARE</a:t>
            </a:r>
          </a:p>
          <a:p>
            <a:pPr lvl="1"/>
            <a:r>
              <a:rPr lang="en-US" sz="1200" dirty="0"/>
              <a:t>SurrealGAN</a:t>
            </a:r>
          </a:p>
          <a:p>
            <a:pPr lvl="1"/>
            <a:r>
              <a:rPr lang="en-US" sz="1200" dirty="0" err="1"/>
              <a:t>SmileGAN</a:t>
            </a:r>
            <a:endParaRPr lang="en-US" sz="1200" dirty="0"/>
          </a:p>
          <a:p>
            <a:pPr lvl="1"/>
            <a:r>
              <a:rPr lang="en-US" sz="1200" dirty="0"/>
              <a:t>…</a:t>
            </a:r>
          </a:p>
          <a:p>
            <a:pPr lvl="1"/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8103BAB-422B-6426-AB7D-EB2B8C688C3E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45540" y="3623559"/>
            <a:ext cx="6027600" cy="1576524"/>
          </a:xfrm>
          <a:prstGeom prst="rect">
            <a:avLst/>
          </a:prstGeom>
          <a:ln>
            <a:noFill/>
          </a:ln>
        </p:spPr>
      </p:pic>
      <p:sp>
        <p:nvSpPr>
          <p:cNvPr id="17" name="TextShape 3">
            <a:extLst>
              <a:ext uri="{FF2B5EF4-FFF2-40B4-BE49-F238E27FC236}">
                <a16:creationId xmlns:a16="http://schemas.microsoft.com/office/drawing/2014/main" id="{C1F6CF47-6874-B7CF-1E68-EE9957D6F80B}"/>
              </a:ext>
            </a:extLst>
          </p:cNvPr>
          <p:cNvSpPr txBox="1"/>
          <p:nvPr/>
        </p:nvSpPr>
        <p:spPr>
          <a:xfrm>
            <a:off x="1731429" y="5709706"/>
            <a:ext cx="1442285" cy="422922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/>
            <a:r>
              <a:rPr lang="en-US" sz="900" b="0" i="1" strike="noStrike" spc="-1" dirty="0">
                <a:solidFill>
                  <a:srgbClr val="000084"/>
                </a:solidFill>
                <a:latin typeface="Calibri"/>
                <a:ea typeface="DejaVu Sans"/>
              </a:rPr>
              <a:t>Module 1</a:t>
            </a:r>
            <a:endParaRPr lang="en-US" sz="900" b="0" strike="noStrike" spc="-1" dirty="0">
              <a:latin typeface="Arial"/>
            </a:endParaRPr>
          </a:p>
          <a:p>
            <a:pPr algn="ctr"/>
            <a:r>
              <a:rPr lang="en-US" sz="900" b="0" i="1" strike="noStrike" spc="-1" dirty="0">
                <a:solidFill>
                  <a:srgbClr val="000084"/>
                </a:solidFill>
                <a:latin typeface="Calibri"/>
                <a:ea typeface="DejaVu Sans"/>
              </a:rPr>
              <a:t>Image → Features</a:t>
            </a:r>
            <a:endParaRPr lang="en-US" sz="900" b="0" strike="noStrike" spc="-1" dirty="0">
              <a:latin typeface="Arial"/>
            </a:endParaRPr>
          </a:p>
        </p:txBody>
      </p:sp>
      <p:sp>
        <p:nvSpPr>
          <p:cNvPr id="18" name="TextShape 4">
            <a:extLst>
              <a:ext uri="{FF2B5EF4-FFF2-40B4-BE49-F238E27FC236}">
                <a16:creationId xmlns:a16="http://schemas.microsoft.com/office/drawing/2014/main" id="{49D7B86B-F4B1-35B9-642C-0467F6B141AB}"/>
              </a:ext>
            </a:extLst>
          </p:cNvPr>
          <p:cNvSpPr txBox="1"/>
          <p:nvPr/>
        </p:nvSpPr>
        <p:spPr>
          <a:xfrm>
            <a:off x="3253615" y="5709706"/>
            <a:ext cx="1442286" cy="580825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/>
            <a:r>
              <a:rPr lang="en-US" sz="900" b="0" i="1" strike="noStrike" spc="-1" dirty="0">
                <a:solidFill>
                  <a:srgbClr val="000084"/>
                </a:solidFill>
                <a:latin typeface="Calibri"/>
                <a:ea typeface="DejaVu Sans"/>
              </a:rPr>
              <a:t>Module 2</a:t>
            </a:r>
            <a:endParaRPr lang="en-US" sz="900" b="0" strike="noStrike" spc="-1" dirty="0">
              <a:latin typeface="Arial"/>
            </a:endParaRPr>
          </a:p>
          <a:p>
            <a:pPr algn="ctr"/>
            <a:r>
              <a:rPr lang="en-US" sz="900" b="0" i="1" strike="noStrike" spc="-1" dirty="0">
                <a:solidFill>
                  <a:srgbClr val="000084"/>
                </a:solidFill>
                <a:latin typeface="Calibri"/>
                <a:ea typeface="DejaVu Sans"/>
              </a:rPr>
              <a:t>Features → Biomarkers</a:t>
            </a:r>
            <a:endParaRPr lang="en-US" sz="900" b="0" strike="noStrike" spc="-1" dirty="0">
              <a:latin typeface="Arial"/>
            </a:endParaRPr>
          </a:p>
        </p:txBody>
      </p:sp>
      <p:sp>
        <p:nvSpPr>
          <p:cNvPr id="19" name="TextShape 5">
            <a:extLst>
              <a:ext uri="{FF2B5EF4-FFF2-40B4-BE49-F238E27FC236}">
                <a16:creationId xmlns:a16="http://schemas.microsoft.com/office/drawing/2014/main" id="{82202E6A-54FF-245F-2CE7-772E1285B7BB}"/>
              </a:ext>
            </a:extLst>
          </p:cNvPr>
          <p:cNvSpPr txBox="1"/>
          <p:nvPr/>
        </p:nvSpPr>
        <p:spPr>
          <a:xfrm>
            <a:off x="4809435" y="5607603"/>
            <a:ext cx="1442285" cy="422922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/>
            <a:r>
              <a:rPr lang="en-US" sz="900" b="0" i="1" strike="noStrike" spc="-1" dirty="0">
                <a:solidFill>
                  <a:srgbClr val="000084"/>
                </a:solidFill>
                <a:latin typeface="Calibri"/>
                <a:ea typeface="DejaVu Sans"/>
              </a:rPr>
              <a:t>Module 3</a:t>
            </a:r>
            <a:endParaRPr lang="en-US" sz="900" b="0" strike="noStrike" spc="-1" dirty="0">
              <a:latin typeface="Arial"/>
            </a:endParaRPr>
          </a:p>
          <a:p>
            <a:pPr algn="ctr"/>
            <a:r>
              <a:rPr lang="en-US" sz="900" b="0" i="1" strike="noStrike" spc="-1" dirty="0">
                <a:solidFill>
                  <a:srgbClr val="000084"/>
                </a:solidFill>
                <a:latin typeface="Calibri"/>
                <a:ea typeface="DejaVu Sans"/>
              </a:rPr>
              <a:t>Biomarkers → Visualizations</a:t>
            </a:r>
            <a:endParaRPr lang="en-US" sz="900" b="0" strike="noStrike" spc="-1" dirty="0">
              <a:latin typeface="Arial"/>
            </a:endParaRPr>
          </a:p>
        </p:txBody>
      </p:sp>
      <p:sp>
        <p:nvSpPr>
          <p:cNvPr id="21" name="Line 7">
            <a:extLst>
              <a:ext uri="{FF2B5EF4-FFF2-40B4-BE49-F238E27FC236}">
                <a16:creationId xmlns:a16="http://schemas.microsoft.com/office/drawing/2014/main" id="{29B7DC9B-E143-F80C-8AA1-035D58523C8B}"/>
              </a:ext>
            </a:extLst>
          </p:cNvPr>
          <p:cNvSpPr/>
          <p:nvPr/>
        </p:nvSpPr>
        <p:spPr>
          <a:xfrm flipV="1">
            <a:off x="3843020" y="5310814"/>
            <a:ext cx="0" cy="281948"/>
          </a:xfrm>
          <a:prstGeom prst="line">
            <a:avLst/>
          </a:prstGeom>
          <a:ln w="29160">
            <a:solidFill>
              <a:srgbClr val="3465A4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Line 8">
            <a:extLst>
              <a:ext uri="{FF2B5EF4-FFF2-40B4-BE49-F238E27FC236}">
                <a16:creationId xmlns:a16="http://schemas.microsoft.com/office/drawing/2014/main" id="{9555A6D1-3DC1-EF24-034E-7FB98668DFF7}"/>
              </a:ext>
            </a:extLst>
          </p:cNvPr>
          <p:cNvSpPr/>
          <p:nvPr/>
        </p:nvSpPr>
        <p:spPr>
          <a:xfrm flipV="1">
            <a:off x="5530577" y="5310814"/>
            <a:ext cx="0" cy="281948"/>
          </a:xfrm>
          <a:prstGeom prst="line">
            <a:avLst/>
          </a:prstGeom>
          <a:ln w="29160">
            <a:solidFill>
              <a:srgbClr val="3465A4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" name="Line 7">
            <a:extLst>
              <a:ext uri="{FF2B5EF4-FFF2-40B4-BE49-F238E27FC236}">
                <a16:creationId xmlns:a16="http://schemas.microsoft.com/office/drawing/2014/main" id="{F4DBD7D2-6C73-984B-2452-5202C61F38CA}"/>
              </a:ext>
            </a:extLst>
          </p:cNvPr>
          <p:cNvSpPr/>
          <p:nvPr/>
        </p:nvSpPr>
        <p:spPr>
          <a:xfrm flipV="1">
            <a:off x="2455111" y="5321922"/>
            <a:ext cx="0" cy="281948"/>
          </a:xfrm>
          <a:prstGeom prst="line">
            <a:avLst/>
          </a:prstGeom>
          <a:ln w="29160">
            <a:solidFill>
              <a:srgbClr val="3465A4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623630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5">
            <a:extLst>
              <a:ext uri="{FF2B5EF4-FFF2-40B4-BE49-F238E27FC236}">
                <a16:creationId xmlns:a16="http://schemas.microsoft.com/office/drawing/2014/main" id="{145686F8-7097-E838-97B3-966A8DD73748}"/>
              </a:ext>
            </a:extLst>
          </p:cNvPr>
          <p:cNvSpPr/>
          <p:nvPr/>
        </p:nvSpPr>
        <p:spPr>
          <a:xfrm flipV="1">
            <a:off x="0" y="876420"/>
            <a:ext cx="12192000" cy="3453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B29C98-25FC-A53C-1462-DB19F879B05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1440" y="81000"/>
            <a:ext cx="2606400" cy="737280"/>
          </a:xfrm>
          <a:prstGeom prst="rect">
            <a:avLst/>
          </a:prstGeom>
          <a:ln>
            <a:noFill/>
          </a:ln>
        </p:spPr>
      </p:pic>
      <p:sp>
        <p:nvSpPr>
          <p:cNvPr id="10" name="CustomShape 6">
            <a:extLst>
              <a:ext uri="{FF2B5EF4-FFF2-40B4-BE49-F238E27FC236}">
                <a16:creationId xmlns:a16="http://schemas.microsoft.com/office/drawing/2014/main" id="{CDBA3122-C827-FD16-D7C0-879596AC0EB0}"/>
              </a:ext>
            </a:extLst>
          </p:cNvPr>
          <p:cNvSpPr/>
          <p:nvPr/>
        </p:nvSpPr>
        <p:spPr>
          <a:xfrm>
            <a:off x="9540960" y="22860"/>
            <a:ext cx="2651040" cy="85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B0"/>
                </a:solidFill>
                <a:latin typeface="Arial"/>
                <a:ea typeface="DejaVu Sans"/>
              </a:rPr>
              <a:t>Artificial Intelligence in Biomedical Imaging Lab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B0"/>
                </a:solidFill>
                <a:latin typeface="Arial"/>
                <a:ea typeface="DejaVu Sans"/>
              </a:rPr>
              <a:t>(AIBIL – CBICA - UPENN) 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600" b="0" strike="noStrike" spc="-1" dirty="0">
              <a:latin typeface="Arial"/>
            </a:endParaRPr>
          </a:p>
        </p:txBody>
      </p:sp>
      <p:pic>
        <p:nvPicPr>
          <p:cNvPr id="2" name="Picture 1" descr="A colorful brain with white border&#10;&#10;Description automatically generated">
            <a:extLst>
              <a:ext uri="{FF2B5EF4-FFF2-40B4-BE49-F238E27FC236}">
                <a16:creationId xmlns:a16="http://schemas.microsoft.com/office/drawing/2014/main" id="{9D11E051-DC2A-2A11-2CB2-6F3CF94C64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72" y="-6566"/>
            <a:ext cx="900255" cy="9002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B5B1EA-607A-26B4-710A-7728722A9C79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7"/>
          <a:stretch/>
        </p:blipFill>
        <p:spPr bwMode="auto">
          <a:xfrm>
            <a:off x="-7620" y="2183378"/>
            <a:ext cx="6096000" cy="445276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6D3108-45FD-3686-0133-F21275702B6D}"/>
              </a:ext>
            </a:extLst>
          </p:cNvPr>
          <p:cNvSpPr txBox="1"/>
          <p:nvPr/>
        </p:nvSpPr>
        <p:spPr>
          <a:xfrm>
            <a:off x="91440" y="1177836"/>
            <a:ext cx="683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F26C17-F089-858A-A7B4-617676CDBC13}"/>
              </a:ext>
            </a:extLst>
          </p:cNvPr>
          <p:cNvSpPr txBox="1"/>
          <p:nvPr/>
        </p:nvSpPr>
        <p:spPr>
          <a:xfrm>
            <a:off x="6195060" y="1177836"/>
            <a:ext cx="108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039ACBF-0B40-108C-587E-B065441C7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060" y="1519540"/>
            <a:ext cx="3284940" cy="1957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F668F8-19B9-00A8-011C-69A5965DF2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060" y="3476911"/>
            <a:ext cx="3672840" cy="19185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BD6803B-FCDC-E7F6-BDFF-111EDD8735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5060" y="5471973"/>
            <a:ext cx="2000347" cy="1386027"/>
          </a:xfrm>
          <a:prstGeom prst="rect">
            <a:avLst/>
          </a:prstGeom>
        </p:spPr>
      </p:pic>
      <p:pic>
        <p:nvPicPr>
          <p:cNvPr id="13" name="Picture 1" descr="Screenshot 2023-03-06 at 2 23 52 PM">
            <a:extLst>
              <a:ext uri="{FF2B5EF4-FFF2-40B4-BE49-F238E27FC236}">
                <a16:creationId xmlns:a16="http://schemas.microsoft.com/office/drawing/2014/main" id="{4FD6321A-CD8C-3B87-0F4E-08C57E778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7724" y="1519540"/>
            <a:ext cx="2457511" cy="1680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image2.png">
            <a:extLst>
              <a:ext uri="{FF2B5EF4-FFF2-40B4-BE49-F238E27FC236}">
                <a16:creationId xmlns:a16="http://schemas.microsoft.com/office/drawing/2014/main" id="{B3D58D68-6256-C6F3-B184-8816C5A25D8D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9878899" y="3258463"/>
            <a:ext cx="2313101" cy="2213510"/>
          </a:xfrm>
          <a:prstGeom prst="rect">
            <a:avLst/>
          </a:prstGeom>
          <a:ln/>
        </p:spPr>
      </p:pic>
      <p:pic>
        <p:nvPicPr>
          <p:cNvPr id="15" name="Content Placeholder 10">
            <a:extLst>
              <a:ext uri="{FF2B5EF4-FFF2-40B4-BE49-F238E27FC236}">
                <a16:creationId xmlns:a16="http://schemas.microsoft.com/office/drawing/2014/main" id="{B70F1788-C90B-E618-086A-32EFEEDA703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32769" y="5454775"/>
            <a:ext cx="1847552" cy="139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706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5">
            <a:extLst>
              <a:ext uri="{FF2B5EF4-FFF2-40B4-BE49-F238E27FC236}">
                <a16:creationId xmlns:a16="http://schemas.microsoft.com/office/drawing/2014/main" id="{145686F8-7097-E838-97B3-966A8DD73748}"/>
              </a:ext>
            </a:extLst>
          </p:cNvPr>
          <p:cNvSpPr/>
          <p:nvPr/>
        </p:nvSpPr>
        <p:spPr>
          <a:xfrm flipV="1">
            <a:off x="0" y="876420"/>
            <a:ext cx="12192000" cy="3453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B29C98-25FC-A53C-1462-DB19F879B05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1440" y="81000"/>
            <a:ext cx="2606400" cy="737280"/>
          </a:xfrm>
          <a:prstGeom prst="rect">
            <a:avLst/>
          </a:prstGeom>
          <a:ln>
            <a:noFill/>
          </a:ln>
        </p:spPr>
      </p:pic>
      <p:sp>
        <p:nvSpPr>
          <p:cNvPr id="10" name="CustomShape 6">
            <a:extLst>
              <a:ext uri="{FF2B5EF4-FFF2-40B4-BE49-F238E27FC236}">
                <a16:creationId xmlns:a16="http://schemas.microsoft.com/office/drawing/2014/main" id="{CDBA3122-C827-FD16-D7C0-879596AC0EB0}"/>
              </a:ext>
            </a:extLst>
          </p:cNvPr>
          <p:cNvSpPr/>
          <p:nvPr/>
        </p:nvSpPr>
        <p:spPr>
          <a:xfrm>
            <a:off x="9540960" y="22860"/>
            <a:ext cx="2651040" cy="85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B0"/>
                </a:solidFill>
                <a:latin typeface="Arial"/>
                <a:ea typeface="DejaVu Sans"/>
              </a:rPr>
              <a:t>Artificial Intelligence in Biomedical Imaging Lab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B0"/>
                </a:solidFill>
                <a:latin typeface="Arial"/>
                <a:ea typeface="DejaVu Sans"/>
              </a:rPr>
              <a:t>(AIBIL – CBICA - UPENN) 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600" b="0" strike="noStrike" spc="-1" dirty="0">
              <a:latin typeface="Arial"/>
            </a:endParaRPr>
          </a:p>
        </p:txBody>
      </p:sp>
      <p:pic>
        <p:nvPicPr>
          <p:cNvPr id="2" name="Picture 1" descr="A colorful brain with white border&#10;&#10;Description automatically generated">
            <a:extLst>
              <a:ext uri="{FF2B5EF4-FFF2-40B4-BE49-F238E27FC236}">
                <a16:creationId xmlns:a16="http://schemas.microsoft.com/office/drawing/2014/main" id="{9D11E051-DC2A-2A11-2CB2-6F3CF94C64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72" y="-6566"/>
            <a:ext cx="900255" cy="9002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6D3108-45FD-3686-0133-F21275702B6D}"/>
              </a:ext>
            </a:extLst>
          </p:cNvPr>
          <p:cNvSpPr txBox="1"/>
          <p:nvPr/>
        </p:nvSpPr>
        <p:spPr>
          <a:xfrm>
            <a:off x="91440" y="1177836"/>
            <a:ext cx="128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 Portal:</a:t>
            </a:r>
          </a:p>
        </p:txBody>
      </p:sp>
      <p:pic>
        <p:nvPicPr>
          <p:cNvPr id="16" name="Picture 15" descr="A colorful brain with white border&#10;&#10;Description automatically generated">
            <a:extLst>
              <a:ext uri="{FF2B5EF4-FFF2-40B4-BE49-F238E27FC236}">
                <a16:creationId xmlns:a16="http://schemas.microsoft.com/office/drawing/2014/main" id="{F8794746-81A6-FF3C-21A4-C30765ACE5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885" y="2978872"/>
            <a:ext cx="900255" cy="90025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7496E35-BF87-D554-6164-D0E6B219A7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8800" y="2255031"/>
            <a:ext cx="3253256" cy="23479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52EF0E0-04CC-8452-C86E-51744CC9C0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4614" y="927553"/>
            <a:ext cx="3262769" cy="234793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5DA0D01-1BBA-A84B-DD21-FD95DECA1C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4126" y="4321945"/>
            <a:ext cx="3253257" cy="2343665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FB294BD-0D1B-B966-AE04-7D10B5CB0BD7}"/>
              </a:ext>
            </a:extLst>
          </p:cNvPr>
          <p:cNvCxnSpPr>
            <a:endCxn id="19" idx="1"/>
          </p:cNvCxnSpPr>
          <p:nvPr/>
        </p:nvCxnSpPr>
        <p:spPr>
          <a:xfrm flipV="1">
            <a:off x="1440382" y="2101523"/>
            <a:ext cx="3024232" cy="1327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B44822-33BD-C19A-2A48-D15F7571B30F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1440382" y="3429000"/>
            <a:ext cx="3033744" cy="2064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1F60A17-20BC-D50C-633C-B5574CFD7639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1440382" y="3429000"/>
            <a:ext cx="6858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417F9A6-891A-B545-79C0-C423BA4B2903}"/>
              </a:ext>
            </a:extLst>
          </p:cNvPr>
          <p:cNvSpPr txBox="1"/>
          <p:nvPr/>
        </p:nvSpPr>
        <p:spPr>
          <a:xfrm>
            <a:off x="2071827" y="2275096"/>
            <a:ext cx="14200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1. Image Processing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00329F9-8B5A-E907-35F9-B853EB74904A}"/>
              </a:ext>
            </a:extLst>
          </p:cNvPr>
          <p:cNvSpPr txBox="1"/>
          <p:nvPr/>
        </p:nvSpPr>
        <p:spPr>
          <a:xfrm>
            <a:off x="6717526" y="3542061"/>
            <a:ext cx="14510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2. Machine Learning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160764E-887B-6AD3-E4C9-C3E6F4EB70D5}"/>
              </a:ext>
            </a:extLst>
          </p:cNvPr>
          <p:cNvSpPr txBox="1"/>
          <p:nvPr/>
        </p:nvSpPr>
        <p:spPr>
          <a:xfrm>
            <a:off x="2368575" y="4793137"/>
            <a:ext cx="11232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3.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70420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5">
            <a:extLst>
              <a:ext uri="{FF2B5EF4-FFF2-40B4-BE49-F238E27FC236}">
                <a16:creationId xmlns:a16="http://schemas.microsoft.com/office/drawing/2014/main" id="{145686F8-7097-E838-97B3-966A8DD73748}"/>
              </a:ext>
            </a:extLst>
          </p:cNvPr>
          <p:cNvSpPr/>
          <p:nvPr/>
        </p:nvSpPr>
        <p:spPr>
          <a:xfrm flipV="1">
            <a:off x="0" y="876420"/>
            <a:ext cx="12192000" cy="3453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B29C98-25FC-A53C-1462-DB19F879B05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1440" y="81000"/>
            <a:ext cx="2606400" cy="737280"/>
          </a:xfrm>
          <a:prstGeom prst="rect">
            <a:avLst/>
          </a:prstGeom>
          <a:ln>
            <a:noFill/>
          </a:ln>
        </p:spPr>
      </p:pic>
      <p:sp>
        <p:nvSpPr>
          <p:cNvPr id="10" name="CustomShape 6">
            <a:extLst>
              <a:ext uri="{FF2B5EF4-FFF2-40B4-BE49-F238E27FC236}">
                <a16:creationId xmlns:a16="http://schemas.microsoft.com/office/drawing/2014/main" id="{CDBA3122-C827-FD16-D7C0-879596AC0EB0}"/>
              </a:ext>
            </a:extLst>
          </p:cNvPr>
          <p:cNvSpPr/>
          <p:nvPr/>
        </p:nvSpPr>
        <p:spPr>
          <a:xfrm>
            <a:off x="9540960" y="22860"/>
            <a:ext cx="2651040" cy="85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B0"/>
                </a:solidFill>
                <a:latin typeface="Arial"/>
                <a:ea typeface="DejaVu Sans"/>
              </a:rPr>
              <a:t>Artificial Intelligence in Biomedical Imaging Lab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B0"/>
                </a:solidFill>
                <a:latin typeface="Arial"/>
                <a:ea typeface="DejaVu Sans"/>
              </a:rPr>
              <a:t>(AIBIL – CBICA - UPENN) 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600" b="0" strike="noStrike" spc="-1" dirty="0">
              <a:latin typeface="Arial"/>
            </a:endParaRPr>
          </a:p>
        </p:txBody>
      </p:sp>
      <p:pic>
        <p:nvPicPr>
          <p:cNvPr id="2" name="Picture 1" descr="A colorful brain with white border&#10;&#10;Description automatically generated">
            <a:extLst>
              <a:ext uri="{FF2B5EF4-FFF2-40B4-BE49-F238E27FC236}">
                <a16:creationId xmlns:a16="http://schemas.microsoft.com/office/drawing/2014/main" id="{9D11E051-DC2A-2A11-2CB2-6F3CF94C64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72" y="-6566"/>
            <a:ext cx="900255" cy="9002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6D3108-45FD-3686-0133-F21275702B6D}"/>
              </a:ext>
            </a:extLst>
          </p:cNvPr>
          <p:cNvSpPr txBox="1"/>
          <p:nvPr/>
        </p:nvSpPr>
        <p:spPr>
          <a:xfrm>
            <a:off x="91440" y="117783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[Demo]</a:t>
            </a:r>
          </a:p>
        </p:txBody>
      </p:sp>
    </p:spTree>
    <p:extLst>
      <p:ext uri="{BB962C8B-B14F-4D97-AF65-F5344CB8AC3E}">
        <p14:creationId xmlns:p14="http://schemas.microsoft.com/office/powerpoint/2010/main" val="4177096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252</Words>
  <Application>Microsoft Macintosh PowerPoint</Application>
  <PresentationFormat>Widescreen</PresentationFormat>
  <Paragraphs>53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Aidinis, George</dc:creator>
  <cp:lastModifiedBy>Aidinis, George</cp:lastModifiedBy>
  <cp:revision>9</cp:revision>
  <dcterms:created xsi:type="dcterms:W3CDTF">2024-02-27T15:57:17Z</dcterms:created>
  <dcterms:modified xsi:type="dcterms:W3CDTF">2024-02-28T14:05:40Z</dcterms:modified>
</cp:coreProperties>
</file>

<file path=docProps/thumbnail.jpeg>
</file>